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4" r:id="rId5"/>
    <p:sldId id="259" r:id="rId6"/>
    <p:sldId id="282" r:id="rId7"/>
    <p:sldId id="260" r:id="rId8"/>
    <p:sldId id="283" r:id="rId9"/>
    <p:sldId id="285" r:id="rId10"/>
    <p:sldId id="274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matsu logotype">
            <a:extLst>
              <a:ext uri="{FF2B5EF4-FFF2-40B4-BE49-F238E27FC236}">
                <a16:creationId xmlns:a16="http://schemas.microsoft.com/office/drawing/2014/main" id="{9C101E01-27E6-478A-B82C-43D119E11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7" y="422351"/>
            <a:ext cx="4261023" cy="1383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06452" y="2417481"/>
            <a:ext cx="8479931" cy="1869640"/>
          </a:xfrm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6452" y="4287122"/>
            <a:ext cx="8479931" cy="796863"/>
          </a:xfr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4766A-65AA-400C-8EF5-033BEAC2E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452" y="5084233"/>
            <a:ext cx="4331928" cy="795867"/>
          </a:xfrm>
        </p:spPr>
        <p:txBody>
          <a:bodyPr lIns="36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40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5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83E4-909C-7C54-7738-512257BB5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9F739-A405-5835-95E3-DA5BBD72D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50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06452" y="2417481"/>
            <a:ext cx="8479931" cy="1869640"/>
          </a:xfrm>
        </p:spPr>
        <p:txBody>
          <a:bodyPr anchor="t" anchorCtr="0">
            <a:noAutofit/>
          </a:bodyPr>
          <a:lstStyle>
            <a:lvl1pPr algn="l">
              <a:defRPr sz="4267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6452" y="4287122"/>
            <a:ext cx="8479931" cy="796863"/>
          </a:xfr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4766A-65AA-400C-8EF5-033BEAC2E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452" y="5084233"/>
            <a:ext cx="4331928" cy="795867"/>
          </a:xfrm>
        </p:spPr>
        <p:txBody>
          <a:bodyPr lIns="3600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buNone/>
              <a:defRPr sz="16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D7E9C-7D0F-473B-A64B-E5CCA0F241B4}"/>
              </a:ext>
            </a:extLst>
          </p:cNvPr>
          <p:cNvSpPr txBox="1"/>
          <p:nvPr/>
        </p:nvSpPr>
        <p:spPr>
          <a:xfrm>
            <a:off x="5335401" y="6464797"/>
            <a:ext cx="1510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>
                <a:solidFill>
                  <a:srgbClr val="FF0000"/>
                </a:solidFill>
                <a:latin typeface="+mn-lt"/>
              </a:rPr>
              <a:t>Confidential</a:t>
            </a:r>
          </a:p>
        </p:txBody>
      </p:sp>
      <p:pic>
        <p:nvPicPr>
          <p:cNvPr id="9" name="Picture 8" descr="Komatsu logotype">
            <a:extLst>
              <a:ext uri="{FF2B5EF4-FFF2-40B4-BE49-F238E27FC236}">
                <a16:creationId xmlns:a16="http://schemas.microsoft.com/office/drawing/2014/main" id="{11CC9651-2CCF-4BAE-ADA5-5B7244E63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7" y="422351"/>
            <a:ext cx="4261023" cy="13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02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479988" indent="-239994"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671983" indent="-191995">
              <a:buFont typeface="+mj-lt"/>
              <a:buAutoNum type="romanLcPeriod"/>
              <a:defRPr>
                <a:solidFill>
                  <a:schemeClr val="tx1"/>
                </a:solidFill>
              </a:defRPr>
            </a:lvl3pPr>
            <a:lvl4pPr marL="911977" indent="-191995">
              <a:buFont typeface="+mj-lt"/>
              <a:buAutoNum type="romanLcPeriod"/>
              <a:defRPr>
                <a:solidFill>
                  <a:schemeClr val="tx1"/>
                </a:solidFill>
              </a:defRPr>
            </a:lvl4pPr>
            <a:lvl5pPr marL="1055974" indent="-143996">
              <a:buFont typeface="+mj-lt"/>
              <a:buAutoNum type="romanL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02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197883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197883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6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F54CF-8A67-48CE-83B8-57E84A3612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33113"/>
            <a:ext cx="12192000" cy="55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7AFF7-DB9F-4565-8DA3-2FC02AFC07A3}"/>
              </a:ext>
            </a:extLst>
          </p:cNvPr>
          <p:cNvSpPr/>
          <p:nvPr/>
        </p:nvSpPr>
        <p:spPr>
          <a:xfrm>
            <a:off x="487680" y="1620034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2BC936-8B3D-4D5C-91BF-60560E3FA9EC}"/>
              </a:ext>
            </a:extLst>
          </p:cNvPr>
          <p:cNvSpPr/>
          <p:nvPr/>
        </p:nvSpPr>
        <p:spPr>
          <a:xfrm>
            <a:off x="487680" y="1465360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216640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216640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399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>
            <a:lvl1pPr>
              <a:buSzPct val="95000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97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>
            <a:lvl1pPr marL="239994" indent="-239994"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01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EAE3B0-59F3-470A-BF59-64535518C7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3251" y="864000"/>
            <a:ext cx="6508749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477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 marL="239994" indent="-239994" defTabSz="119997"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</a:defRPr>
            </a:lvl1pPr>
            <a:lvl2pPr marL="479988" indent="-239994" defTabSz="119997">
              <a:buFont typeface="Calibri" panose="020F0502020204030204" pitchFamily="34" charset="0"/>
              <a:buChar char="○"/>
              <a:defRPr>
                <a:solidFill>
                  <a:schemeClr val="tx1"/>
                </a:solidFill>
              </a:defRPr>
            </a:lvl2pPr>
            <a:lvl3pPr marL="671983" indent="-191995" defTabSz="119997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911977" indent="-191995" defTabSz="119997">
              <a:buFont typeface="Arial" panose="020B0604020202020204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055974" indent="-143996" defTabSz="119997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17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E3845B-1740-4DB6-97F8-367EC2E10DE8}"/>
              </a:ext>
            </a:extLst>
          </p:cNvPr>
          <p:cNvSpPr/>
          <p:nvPr/>
        </p:nvSpPr>
        <p:spPr>
          <a:xfrm>
            <a:off x="1" y="-1"/>
            <a:ext cx="12192000" cy="937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338F0F-F1E2-452D-B5E1-6CBC1D5B1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3526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9801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4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83E4-909C-7C54-7738-512257BB5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9F739-A405-5835-95E3-DA5BBD72D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8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 marL="239994" indent="-239994" defTabSz="119997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479988" indent="-239994" defTabSz="119997"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671983" indent="-191995" defTabSz="119997">
              <a:buFont typeface="+mj-lt"/>
              <a:buAutoNum type="romanLcPeriod"/>
              <a:defRPr>
                <a:solidFill>
                  <a:schemeClr val="tx1"/>
                </a:solidFill>
              </a:defRPr>
            </a:lvl3pPr>
            <a:lvl4pPr marL="911977" indent="-191995" defTabSz="119997">
              <a:buFont typeface="+mj-lt"/>
              <a:buAutoNum type="romanLcPeriod"/>
              <a:defRPr>
                <a:solidFill>
                  <a:schemeClr val="tx1"/>
                </a:solidFill>
              </a:defRPr>
            </a:lvl4pPr>
            <a:lvl5pPr marL="1055974" indent="-143996" defTabSz="119997">
              <a:buFont typeface="+mj-lt"/>
              <a:buAutoNum type="romanL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1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216640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216640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16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F54CF-8A67-48CE-83B8-57E84A3612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34400"/>
            <a:ext cx="12192000" cy="55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7AFF7-DB9F-4565-8DA3-2FC02AFC07A3}"/>
              </a:ext>
            </a:extLst>
          </p:cNvPr>
          <p:cNvSpPr/>
          <p:nvPr/>
        </p:nvSpPr>
        <p:spPr>
          <a:xfrm>
            <a:off x="487680" y="1620034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2BC936-8B3D-4D5C-91BF-60560E3FA9EC}"/>
              </a:ext>
            </a:extLst>
          </p:cNvPr>
          <p:cNvSpPr/>
          <p:nvPr/>
        </p:nvSpPr>
        <p:spPr>
          <a:xfrm>
            <a:off x="487680" y="1620034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216640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216640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81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27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9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EAE3B0-59F3-470A-BF59-64535518C7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3251" y="864000"/>
            <a:ext cx="6508749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467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AD1B8-CB73-411B-976B-DD79AAFE1599}"/>
              </a:ext>
            </a:extLst>
          </p:cNvPr>
          <p:cNvSpPr/>
          <p:nvPr/>
        </p:nvSpPr>
        <p:spPr>
          <a:xfrm>
            <a:off x="1" y="-1"/>
            <a:ext cx="12192000" cy="937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338F0F-F1E2-452D-B5E1-6CBC1D5B1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3526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719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969252-BDAE-4630-A1E8-28EA88D515E5}"/>
              </a:ext>
            </a:extLst>
          </p:cNvPr>
          <p:cNvCxnSpPr>
            <a:cxnSpLocks/>
          </p:cNvCxnSpPr>
          <p:nvPr/>
        </p:nvCxnSpPr>
        <p:spPr bwMode="black">
          <a:xfrm>
            <a:off x="0" y="720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0BFE82-E70E-4C1C-B239-7825DC4EB633}"/>
              </a:ext>
            </a:extLst>
          </p:cNvPr>
          <p:cNvSpPr/>
          <p:nvPr/>
        </p:nvSpPr>
        <p:spPr bwMode="white">
          <a:xfrm>
            <a:off x="0" y="0"/>
            <a:ext cx="12192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55956" y="143730"/>
            <a:ext cx="11663328" cy="5475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6" y="864000"/>
            <a:ext cx="11663328" cy="5472000"/>
          </a:xfrm>
          <a:prstGeom prst="rect">
            <a:avLst/>
          </a:prstGeom>
        </p:spPr>
        <p:txBody>
          <a:bodyPr vert="horz" lIns="45720" tIns="73152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2FB9A-9000-4AD5-822F-38482757BEA7}"/>
              </a:ext>
            </a:extLst>
          </p:cNvPr>
          <p:cNvSpPr txBox="1"/>
          <p:nvPr/>
        </p:nvSpPr>
        <p:spPr>
          <a:xfrm>
            <a:off x="11190514" y="6471147"/>
            <a:ext cx="728769" cy="2974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8EB92688-8440-4905-ACA0-EACBFA8A49E6}" type="slidenum">
              <a:rPr lang="en-US" sz="1333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333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C0B7C-648B-4F1E-B40B-5AE0E9FBF7CE}"/>
              </a:ext>
            </a:extLst>
          </p:cNvPr>
          <p:cNvSpPr txBox="1"/>
          <p:nvPr/>
        </p:nvSpPr>
        <p:spPr>
          <a:xfrm>
            <a:off x="6013907" y="6471147"/>
            <a:ext cx="55409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33">
                <a:solidFill>
                  <a:schemeClr val="tx2"/>
                </a:solidFill>
                <a:latin typeface="+mn-lt"/>
              </a:rPr>
              <a:t>Smart Construction Remote Guide</a:t>
            </a:r>
          </a:p>
        </p:txBody>
      </p:sp>
      <p:pic>
        <p:nvPicPr>
          <p:cNvPr id="8" name="Picture 7" descr="Komatsu logotype">
            <a:extLst>
              <a:ext uri="{FF2B5EF4-FFF2-40B4-BE49-F238E27FC236}">
                <a16:creationId xmlns:a16="http://schemas.microsoft.com/office/drawing/2014/main" id="{ECB1186D-336A-43AD-95E0-0593B7D7D7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" y="6378937"/>
            <a:ext cx="1490760" cy="4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119997" rtl="0" eaLnBrk="1" latinLnBrk="0" hangingPunct="1">
        <a:lnSpc>
          <a:spcPct val="100000"/>
        </a:lnSpc>
        <a:spcBef>
          <a:spcPts val="1333"/>
        </a:spcBef>
        <a:spcAft>
          <a:spcPts val="0"/>
        </a:spcAft>
        <a:buClrTx/>
        <a:buSzPct val="95000"/>
        <a:buFont typeface="Arial" panose="020B0604020202020204" pitchFamily="34" charset="0"/>
        <a:buChar char="●"/>
        <a:tabLst>
          <a:tab pos="239178" algn="l"/>
        </a:tabLst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39994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Calibri" panose="020F0502020204030204" pitchFamily="34" charset="0"/>
        <a:buChar char="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911977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Arial" panose="020B0604020202020204" pitchFamily="34" charset="0"/>
        <a:buChar char="›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055974" indent="-143996" algn="l" defTabSz="1199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D6596-022B-415D-AAA8-329A54231D69}"/>
              </a:ext>
            </a:extLst>
          </p:cNvPr>
          <p:cNvCxnSpPr>
            <a:cxnSpLocks/>
          </p:cNvCxnSpPr>
          <p:nvPr/>
        </p:nvCxnSpPr>
        <p:spPr bwMode="black">
          <a:xfrm>
            <a:off x="0" y="720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0BFE82-E70E-4C1C-B239-7825DC4EB633}"/>
              </a:ext>
            </a:extLst>
          </p:cNvPr>
          <p:cNvSpPr/>
          <p:nvPr/>
        </p:nvSpPr>
        <p:spPr bwMode="white">
          <a:xfrm>
            <a:off x="0" y="0"/>
            <a:ext cx="12192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55956" y="143730"/>
            <a:ext cx="11663328" cy="5475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6" y="864000"/>
            <a:ext cx="11663328" cy="5520000"/>
          </a:xfrm>
          <a:prstGeom prst="rect">
            <a:avLst/>
          </a:prstGeom>
        </p:spPr>
        <p:txBody>
          <a:bodyPr vert="horz" lIns="45720" tIns="73152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2FB9A-9000-4AD5-822F-38482757BEA7}"/>
              </a:ext>
            </a:extLst>
          </p:cNvPr>
          <p:cNvSpPr txBox="1"/>
          <p:nvPr/>
        </p:nvSpPr>
        <p:spPr>
          <a:xfrm>
            <a:off x="11190514" y="6464796"/>
            <a:ext cx="728769" cy="2974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8EB92688-8440-4905-ACA0-EACBFA8A49E6}" type="slidenum">
              <a:rPr lang="en-US" sz="1333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333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70E97C-2D17-40AF-90A7-21169EBD33BC}"/>
              </a:ext>
            </a:extLst>
          </p:cNvPr>
          <p:cNvSpPr txBox="1"/>
          <p:nvPr/>
        </p:nvSpPr>
        <p:spPr>
          <a:xfrm>
            <a:off x="5335401" y="6464797"/>
            <a:ext cx="1510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>
                <a:solidFill>
                  <a:srgbClr val="FF0000"/>
                </a:solidFill>
                <a:latin typeface="+mn-lt"/>
              </a:rPr>
              <a:t>Confidential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AE79B-04A5-4947-80A0-DEFA10EE317F}"/>
              </a:ext>
            </a:extLst>
          </p:cNvPr>
          <p:cNvSpPr txBox="1"/>
          <p:nvPr/>
        </p:nvSpPr>
        <p:spPr>
          <a:xfrm>
            <a:off x="6627298" y="6475723"/>
            <a:ext cx="4927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33">
                <a:solidFill>
                  <a:schemeClr val="tx2"/>
                </a:solidFill>
                <a:latin typeface="+mn-lt"/>
              </a:rPr>
              <a:t>Presentation Title</a:t>
            </a:r>
          </a:p>
        </p:txBody>
      </p:sp>
      <p:pic>
        <p:nvPicPr>
          <p:cNvPr id="9" name="Picture 8" descr="Komatsu logotype">
            <a:extLst>
              <a:ext uri="{FF2B5EF4-FFF2-40B4-BE49-F238E27FC236}">
                <a16:creationId xmlns:a16="http://schemas.microsoft.com/office/drawing/2014/main" id="{A99374B1-B863-47D4-9424-FCD4AA1411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" y="6378937"/>
            <a:ext cx="1490760" cy="4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119997" rtl="0" eaLnBrk="1" latinLnBrk="0" hangingPunct="1">
        <a:lnSpc>
          <a:spcPct val="100000"/>
        </a:lnSpc>
        <a:spcBef>
          <a:spcPts val="1333"/>
        </a:spcBef>
        <a:spcAft>
          <a:spcPts val="0"/>
        </a:spcAft>
        <a:buSzPct val="95000"/>
        <a:buFont typeface="Arial" panose="020B0604020202020204" pitchFamily="34" charset="0"/>
        <a:buChar char="●"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39994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Calibri" panose="020F0502020204030204" pitchFamily="34" charset="0"/>
        <a:buChar char="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911977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Arial" panose="020B0604020202020204" pitchFamily="34" charset="0"/>
        <a:buChar char="›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055974" indent="-143996" algn="l" defTabSz="119997" rtl="0" eaLnBrk="1" latinLnBrk="0" hangingPunct="1">
        <a:lnSpc>
          <a:spcPct val="90000"/>
        </a:lnSpc>
        <a:spcBef>
          <a:spcPts val="667"/>
        </a:spcBef>
        <a:buFont typeface="Arial Narrow" panose="020B0606020202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mote-download.smartconstruction.com/download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E3773-7B8A-1EB7-376D-3588E3B00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6452" y="2248805"/>
            <a:ext cx="8547418" cy="1869640"/>
          </a:xfrm>
        </p:spPr>
        <p:txBody>
          <a:bodyPr/>
          <a:lstStyle/>
          <a:p>
            <a:r>
              <a:rPr lang="en-US" dirty="0"/>
              <a:t>Smart Construction Remote Guide:</a:t>
            </a:r>
            <a:br>
              <a:rPr lang="en-US" dirty="0"/>
            </a:br>
            <a:r>
              <a:rPr lang="en-US" dirty="0"/>
              <a:t>Installation on Android Device</a:t>
            </a:r>
            <a:br>
              <a:rPr lang="en-US" dirty="0"/>
            </a:br>
            <a:r>
              <a:rPr lang="en-US" dirty="0"/>
              <a:t>Trimble TD540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3A5AA91-CF8F-2B93-5C26-2E6897885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1411" y="4894823"/>
            <a:ext cx="8479931" cy="796863"/>
          </a:xfrm>
        </p:spPr>
        <p:txBody>
          <a:bodyPr/>
          <a:lstStyle/>
          <a:p>
            <a:r>
              <a:rPr lang="en-US" dirty="0"/>
              <a:t>*The following setup requires internet access throughout the entire process*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06F12-3FE3-D332-E36D-C5DBEE9DE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24842" r="23696" b="25238"/>
          <a:stretch/>
        </p:blipFill>
        <p:spPr>
          <a:xfrm>
            <a:off x="873538" y="2417481"/>
            <a:ext cx="1882273" cy="18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6" y="691257"/>
            <a:ext cx="7430612" cy="15991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Download appropriate Panel Agent from Komatsu download site onto USB:</a:t>
            </a:r>
          </a:p>
          <a:p>
            <a:pPr marL="0" indent="0">
              <a:buNone/>
            </a:pPr>
            <a:r>
              <a:rPr lang="en-US" sz="2000" dirty="0"/>
              <a:t>https://remote-download.smartconstruction.com/download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Download site (smartconstruction.com)</a:t>
            </a:r>
            <a:r>
              <a:rPr lang="en-US" sz="2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91326-E557-877F-25EE-7874E65D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6" y="2672946"/>
            <a:ext cx="6957890" cy="361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close-up of a usb drive&#10;&#10;Description automatically generated">
            <a:extLst>
              <a:ext uri="{FF2B5EF4-FFF2-40B4-BE49-F238E27FC236}">
                <a16:creationId xmlns:a16="http://schemas.microsoft.com/office/drawing/2014/main" id="{F9096217-7034-8661-B5A4-2CDEC6593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68" y="691257"/>
            <a:ext cx="2638646" cy="1785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644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6" y="1793482"/>
            <a:ext cx="2565688" cy="15991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Connect USB to TD540 and install “Panel Agent”. Follow the prompts and click “Install” and “Open”.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409BE-D231-3BC0-96D1-D5425978F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43" y="922427"/>
            <a:ext cx="6513139" cy="356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ECCAAA-2EBD-F736-E66C-05F57B40145E}"/>
              </a:ext>
            </a:extLst>
          </p:cNvPr>
          <p:cNvSpPr/>
          <p:nvPr/>
        </p:nvSpPr>
        <p:spPr>
          <a:xfrm>
            <a:off x="4362138" y="2648044"/>
            <a:ext cx="839449" cy="148924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615C9D-EF91-6F59-DEA8-861EFDC345E9}"/>
              </a:ext>
            </a:extLst>
          </p:cNvPr>
          <p:cNvSpPr/>
          <p:nvPr/>
        </p:nvSpPr>
        <p:spPr>
          <a:xfrm>
            <a:off x="2983043" y="3867462"/>
            <a:ext cx="1316723" cy="69588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4A2F85-A504-74E8-D656-BA54C854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89" y="1224327"/>
            <a:ext cx="3943900" cy="122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566D63-3224-0289-58AD-C888A7E3E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989" y="3021658"/>
            <a:ext cx="3962953" cy="122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C51A358-1C4C-80FE-E7D4-16CAFCD4D385}"/>
              </a:ext>
            </a:extLst>
          </p:cNvPr>
          <p:cNvSpPr/>
          <p:nvPr/>
        </p:nvSpPr>
        <p:spPr>
          <a:xfrm>
            <a:off x="10324055" y="3830829"/>
            <a:ext cx="801887" cy="41972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E2DBBB-9331-38B5-5A1E-D15A36F44185}"/>
              </a:ext>
            </a:extLst>
          </p:cNvPr>
          <p:cNvSpPr/>
          <p:nvPr/>
        </p:nvSpPr>
        <p:spPr>
          <a:xfrm>
            <a:off x="10305002" y="2012876"/>
            <a:ext cx="801887" cy="4259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9322EA0-7CCF-6426-9A4F-30A7D173DF58}"/>
              </a:ext>
            </a:extLst>
          </p:cNvPr>
          <p:cNvSpPr/>
          <p:nvPr/>
        </p:nvSpPr>
        <p:spPr>
          <a:xfrm>
            <a:off x="8769246" y="2488588"/>
            <a:ext cx="185811" cy="53307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45F71D-E160-72F2-7E87-FC1B74FBC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989" y="4792145"/>
            <a:ext cx="3962953" cy="1267002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995A1737-310B-3F93-0B2C-E0851BBB55AA}"/>
              </a:ext>
            </a:extLst>
          </p:cNvPr>
          <p:cNvSpPr/>
          <p:nvPr/>
        </p:nvSpPr>
        <p:spPr>
          <a:xfrm>
            <a:off x="8769245" y="4274179"/>
            <a:ext cx="185811" cy="53307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99BFFB2-9B45-E125-222A-CBA61F1E3118}"/>
              </a:ext>
            </a:extLst>
          </p:cNvPr>
          <p:cNvSpPr/>
          <p:nvPr/>
        </p:nvSpPr>
        <p:spPr>
          <a:xfrm>
            <a:off x="10431484" y="5588771"/>
            <a:ext cx="801887" cy="41972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6731984" cy="5472000"/>
          </a:xfrm>
        </p:spPr>
        <p:txBody>
          <a:bodyPr/>
          <a:lstStyle/>
          <a:p>
            <a:pPr marL="0" indent="0">
              <a:buNone/>
            </a:pPr>
            <a:r>
              <a:rPr lang="en-US" sz="3200"/>
              <a:t>Open Smart Construction Remote application. Read and scroll through entire terms of service. To agree and continue, check both boxes and select Consent at the bottom of the screen.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798EA0-B7D5-7BAB-3482-11135B54EE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5827" y="863600"/>
            <a:ext cx="3420070" cy="54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53A3BE-B21B-521C-B0C3-D79D36262D5E}"/>
              </a:ext>
            </a:extLst>
          </p:cNvPr>
          <p:cNvSpPr/>
          <p:nvPr/>
        </p:nvSpPr>
        <p:spPr>
          <a:xfrm>
            <a:off x="7327900" y="5244859"/>
            <a:ext cx="1380068" cy="118747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sign with white text&#10;&#10;Description automatically generated">
            <a:extLst>
              <a:ext uri="{FF2B5EF4-FFF2-40B4-BE49-F238E27FC236}">
                <a16:creationId xmlns:a16="http://schemas.microsoft.com/office/drawing/2014/main" id="{CACA046B-AEE6-334F-A924-7D2DF14F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09" y="3854885"/>
            <a:ext cx="2244789" cy="224478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43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4862868" cy="54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Smart Construction Remote requires a MAC address/Device ID to be issued to device. To allow, check “Agree” and select “Next” on the following prompt.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867055-6CED-5412-D6E0-35892C350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7505" y="1464040"/>
            <a:ext cx="6651779" cy="392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53A3BE-B21B-521C-B0C3-D79D36262D5E}"/>
              </a:ext>
            </a:extLst>
          </p:cNvPr>
          <p:cNvSpPr/>
          <p:nvPr/>
        </p:nvSpPr>
        <p:spPr>
          <a:xfrm>
            <a:off x="5118825" y="4379230"/>
            <a:ext cx="1380068" cy="118747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8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3836358" cy="5472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200" dirty="0"/>
              <a:t>Allow access to media and photos on the device.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7771CD-DBA3-8F40-5624-5C7F232F4116}"/>
              </a:ext>
            </a:extLst>
          </p:cNvPr>
          <p:cNvSpPr/>
          <p:nvPr/>
        </p:nvSpPr>
        <p:spPr>
          <a:xfrm>
            <a:off x="9714832" y="3800056"/>
            <a:ext cx="448574" cy="41406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A46086-AC47-611A-09AC-805B6C678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4787" y="1499016"/>
            <a:ext cx="7289800" cy="416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D00F55F-414E-A776-183A-6641E1B7B3B0}"/>
              </a:ext>
            </a:extLst>
          </p:cNvPr>
          <p:cNvSpPr/>
          <p:nvPr/>
        </p:nvSpPr>
        <p:spPr>
          <a:xfrm>
            <a:off x="7600013" y="3537728"/>
            <a:ext cx="928258" cy="52465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3836358" cy="5472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200" dirty="0"/>
              <a:t>Start recording and casting.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A8D7B-45CF-7F17-FD04-E60E39E0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613" y="1823339"/>
            <a:ext cx="7335274" cy="355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D00F55F-414E-A776-183A-6641E1B7B3B0}"/>
              </a:ext>
            </a:extLst>
          </p:cNvPr>
          <p:cNvSpPr/>
          <p:nvPr/>
        </p:nvSpPr>
        <p:spPr>
          <a:xfrm>
            <a:off x="8919147" y="4197295"/>
            <a:ext cx="928258" cy="52465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642" y="811170"/>
            <a:ext cx="4770925" cy="179711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“Allow” the app to run in background and grant permissions in the settings menu.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7C8F5-E69E-3FA6-A971-E1992B54A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082" y="-1693246"/>
            <a:ext cx="3953427" cy="402011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D00F55F-414E-A776-183A-6641E1B7B3B0}"/>
              </a:ext>
            </a:extLst>
          </p:cNvPr>
          <p:cNvSpPr/>
          <p:nvPr/>
        </p:nvSpPr>
        <p:spPr>
          <a:xfrm>
            <a:off x="9173980" y="1903750"/>
            <a:ext cx="732529" cy="326123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30F22-2EBF-5D42-19F7-580FA44D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510" y="2341063"/>
            <a:ext cx="3924848" cy="106694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800F314-9E63-A7B2-5276-A3052B225295}"/>
              </a:ext>
            </a:extLst>
          </p:cNvPr>
          <p:cNvSpPr/>
          <p:nvPr/>
        </p:nvSpPr>
        <p:spPr>
          <a:xfrm>
            <a:off x="11061691" y="2980230"/>
            <a:ext cx="651667" cy="32179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44DE87-1C63-F93C-9ED0-A5DA7F71F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42" y="2728202"/>
            <a:ext cx="4191585" cy="2534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3BCEBE-5763-2480-4335-267896FAE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412" y="4107694"/>
            <a:ext cx="7814872" cy="190024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C0CEAF1-E29B-227D-CD25-77F0F5B184CC}"/>
              </a:ext>
            </a:extLst>
          </p:cNvPr>
          <p:cNvSpPr/>
          <p:nvPr/>
        </p:nvSpPr>
        <p:spPr>
          <a:xfrm>
            <a:off x="478643" y="4601981"/>
            <a:ext cx="2534380" cy="67521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BD261D-DA5A-29A7-6E98-51BBBCAEFB01}"/>
              </a:ext>
            </a:extLst>
          </p:cNvPr>
          <p:cNvSpPr/>
          <p:nvPr/>
        </p:nvSpPr>
        <p:spPr>
          <a:xfrm>
            <a:off x="11312587" y="5336184"/>
            <a:ext cx="651667" cy="34508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9C0A8EFB-22BE-6D1C-657D-BEE460819E0E}"/>
              </a:ext>
            </a:extLst>
          </p:cNvPr>
          <p:cNvSpPr/>
          <p:nvPr/>
        </p:nvSpPr>
        <p:spPr>
          <a:xfrm rot="5400000">
            <a:off x="6915842" y="2107564"/>
            <a:ext cx="678386" cy="1066949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B063AB10-D2AB-F229-3D2B-99C211D5BED6}"/>
              </a:ext>
            </a:extLst>
          </p:cNvPr>
          <p:cNvSpPr/>
          <p:nvPr/>
        </p:nvSpPr>
        <p:spPr>
          <a:xfrm rot="5400000">
            <a:off x="3219523" y="5067925"/>
            <a:ext cx="678386" cy="1066949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ECADC6-45E1-98AA-C0B0-FDF9EA1666F8}"/>
              </a:ext>
            </a:extLst>
          </p:cNvPr>
          <p:cNvCxnSpPr>
            <a:cxnSpLocks/>
          </p:cNvCxnSpPr>
          <p:nvPr/>
        </p:nvCxnSpPr>
        <p:spPr>
          <a:xfrm flipH="1">
            <a:off x="4670227" y="3302022"/>
            <a:ext cx="3118283" cy="0"/>
          </a:xfrm>
          <a:prstGeom prst="straightConnector1">
            <a:avLst/>
          </a:prstGeom>
          <a:ln>
            <a:solidFill>
              <a:schemeClr val="accent4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59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7" y="844750"/>
            <a:ext cx="6703108" cy="547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When Smart Construction Remote is opened, the following page with a MAC address/Device ID unique to this device will display. This Device ID is needed to register the device on the Smart Construction Remote web application.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798EA0-B7D5-7BAB-3482-11135B54EE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5827" y="863600"/>
            <a:ext cx="3420070" cy="547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7AC2678-6D94-2DE0-FC47-85E3167B1ED9}"/>
              </a:ext>
            </a:extLst>
          </p:cNvPr>
          <p:cNvSpPr/>
          <p:nvPr/>
        </p:nvSpPr>
        <p:spPr>
          <a:xfrm>
            <a:off x="6930490" y="1475060"/>
            <a:ext cx="1034360" cy="36194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901B7-DCE6-DCC0-834D-CA39481F0A23}"/>
              </a:ext>
            </a:extLst>
          </p:cNvPr>
          <p:cNvSpPr txBox="1">
            <a:spLocks/>
          </p:cNvSpPr>
          <p:nvPr/>
        </p:nvSpPr>
        <p:spPr>
          <a:xfrm>
            <a:off x="255957" y="5101721"/>
            <a:ext cx="6703108" cy="1299080"/>
          </a:xfrm>
          <a:prstGeom prst="rect">
            <a:avLst/>
          </a:prstGeom>
        </p:spPr>
        <p:txBody>
          <a:bodyPr vert="horz" lIns="45720" tIns="73152" rIns="45720" bIns="45720" rtlCol="0">
            <a:noAutofit/>
          </a:bodyPr>
          <a:lstStyle>
            <a:lvl1pPr marL="239994" indent="-239994" algn="l" defTabSz="119997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●"/>
              <a:tabLst>
                <a:tab pos="239178" algn="l"/>
              </a:tabLst>
              <a:defRPr sz="18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988" indent="-239994" algn="l" defTabSz="119997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ct val="100000"/>
              <a:buFont typeface="Calibri" panose="020F0502020204030204" pitchFamily="34" charset="0"/>
              <a:buChar char="○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83" indent="-191995" algn="l" defTabSz="119997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1977" indent="-191995" algn="l" defTabSz="119997" rtl="0" eaLnBrk="1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›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55974" indent="-143996" algn="l" defTabSz="119997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</a:pPr>
            <a:r>
              <a:rPr lang="en-US" sz="1800" dirty="0"/>
              <a:t>*Each time Smart Construction Remote is installed and setup, a new, unique Device ID is issued. If Remote is uninstalled and reinstalled, the Device ID will change and will require the ID to be updated in the web application registration.*</a:t>
            </a:r>
          </a:p>
        </p:txBody>
      </p:sp>
    </p:spTree>
    <p:extLst>
      <p:ext uri="{BB962C8B-B14F-4D97-AF65-F5344CB8AC3E}">
        <p14:creationId xmlns:p14="http://schemas.microsoft.com/office/powerpoint/2010/main" val="2497777527"/>
      </p:ext>
    </p:extLst>
  </p:cSld>
  <p:clrMapOvr>
    <a:masterClrMapping/>
  </p:clrMapOvr>
</p:sld>
</file>

<file path=ppt/theme/theme1.xml><?xml version="1.0" encoding="utf-8"?>
<a:theme xmlns:a="http://schemas.openxmlformats.org/drawingml/2006/main" name="Komatsu">
  <a:themeElements>
    <a:clrScheme name="Komatsu">
      <a:dk1>
        <a:srgbClr val="1B232A"/>
      </a:dk1>
      <a:lt1>
        <a:sysClr val="window" lastClr="FFFFFF"/>
      </a:lt1>
      <a:dk2>
        <a:srgbClr val="140A9A"/>
      </a:dk2>
      <a:lt2>
        <a:srgbClr val="00A7E1"/>
      </a:lt2>
      <a:accent1>
        <a:srgbClr val="A5ABAF"/>
      </a:accent1>
      <a:accent2>
        <a:srgbClr val="FFC82F"/>
      </a:accent2>
      <a:accent3>
        <a:srgbClr val="99CCFF"/>
      </a:accent3>
      <a:accent4>
        <a:srgbClr val="FF0000"/>
      </a:accent4>
      <a:accent5>
        <a:srgbClr val="2BB673"/>
      </a:accent5>
      <a:accent6>
        <a:srgbClr val="F37021"/>
      </a:accent6>
      <a:hlink>
        <a:srgbClr val="00A7E1"/>
      </a:hlink>
      <a:folHlink>
        <a:srgbClr val="6E7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80000" indent="-180000" algn="l" defTabSz="90000">
          <a:buSzPct val="95000"/>
          <a:buFont typeface="Arial" panose="020B0604020202020204" pitchFamily="34" charset="0"/>
          <a:buChar char="●"/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matsu" id="{DF2296D4-690B-4C40-B4E0-9D69D4D48258}" vid="{B245CEF6-C982-4724-8830-3FFFAB5BBEB8}"/>
    </a:ext>
  </a:extLst>
</a:theme>
</file>

<file path=ppt/theme/theme2.xml><?xml version="1.0" encoding="utf-8"?>
<a:theme xmlns:a="http://schemas.openxmlformats.org/drawingml/2006/main" name="Komatsu Confidential">
  <a:themeElements>
    <a:clrScheme name="Komatsu20">
      <a:dk1>
        <a:srgbClr val="1B232A"/>
      </a:dk1>
      <a:lt1>
        <a:sysClr val="window" lastClr="FFFFFF"/>
      </a:lt1>
      <a:dk2>
        <a:srgbClr val="140A9A"/>
      </a:dk2>
      <a:lt2>
        <a:srgbClr val="F37021"/>
      </a:lt2>
      <a:accent1>
        <a:srgbClr val="A5ABAF"/>
      </a:accent1>
      <a:accent2>
        <a:srgbClr val="FFC82F"/>
      </a:accent2>
      <a:accent3>
        <a:srgbClr val="99CCFF"/>
      </a:accent3>
      <a:accent4>
        <a:srgbClr val="EE3124"/>
      </a:accent4>
      <a:accent5>
        <a:srgbClr val="00A7E1"/>
      </a:accent5>
      <a:accent6>
        <a:srgbClr val="2BB673"/>
      </a:accent6>
      <a:hlink>
        <a:srgbClr val="00A7E1"/>
      </a:hlink>
      <a:folHlink>
        <a:srgbClr val="A5AB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35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matsu Confidential" id="{2FE1F89D-810C-4E4D-A56C-7E7B4D886219}" vid="{F1837D57-7C51-4C0B-BA54-D986D049F7CC}"/>
    </a:ext>
  </a:extLst>
</a:theme>
</file>

<file path=docMetadata/LabelInfo.xml><?xml version="1.0" encoding="utf-8"?>
<clbl:labelList xmlns:clbl="http://schemas.microsoft.com/office/2020/mipLabelMetadata">
  <clbl:label id="{58be8688-6625-4e52-80d8-c17f3a9ae08a}" enabled="0" method="" siteId="{58be8688-6625-4e52-80d8-c17f3a9ae0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Komatsu</Template>
  <TotalTime>296</TotalTime>
  <Words>275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Wingdings</vt:lpstr>
      <vt:lpstr>Komatsu</vt:lpstr>
      <vt:lpstr>Komatsu Confidential</vt:lpstr>
      <vt:lpstr>Smart Construction Remote Guide: Installation on Android Device Trimble TD540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3DMG How-To Guide: Turn Off Triangles on Surfaces</dc:title>
  <dc:creator>Sassaman, Michael</dc:creator>
  <cp:lastModifiedBy>Carlos Berrout</cp:lastModifiedBy>
  <cp:revision>14</cp:revision>
  <dcterms:created xsi:type="dcterms:W3CDTF">2024-04-05T18:57:34Z</dcterms:created>
  <dcterms:modified xsi:type="dcterms:W3CDTF">2025-01-27T20:35:57Z</dcterms:modified>
</cp:coreProperties>
</file>